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  <p:sldMasterId id="2147483666" r:id="rId3"/>
  </p:sldMasterIdLst>
  <p:notesMasterIdLst>
    <p:notesMasterId r:id="rId20"/>
  </p:notesMasterIdLst>
  <p:sldIdLst>
    <p:sldId id="10239" r:id="rId4"/>
    <p:sldId id="10254" r:id="rId5"/>
    <p:sldId id="10256" r:id="rId6"/>
    <p:sldId id="10206" r:id="rId7"/>
    <p:sldId id="10209" r:id="rId8"/>
    <p:sldId id="10210" r:id="rId9"/>
    <p:sldId id="10252" r:id="rId10"/>
    <p:sldId id="10253" r:id="rId11"/>
    <p:sldId id="10258" r:id="rId12"/>
    <p:sldId id="10250" r:id="rId13"/>
    <p:sldId id="10212" r:id="rId14"/>
    <p:sldId id="1050" r:id="rId15"/>
    <p:sldId id="1034" r:id="rId16"/>
    <p:sldId id="10259" r:id="rId17"/>
    <p:sldId id="10260" r:id="rId18"/>
    <p:sldId id="10261" r:id="rId19"/>
  </p:sldIdLst>
  <p:sldSz cx="12192000" cy="6858000"/>
  <p:notesSz cx="6832600" cy="996315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AB0"/>
    <a:srgbClr val="EFF7FF"/>
    <a:srgbClr val="C8D2F2"/>
    <a:srgbClr val="FFFF99"/>
    <a:srgbClr val="4BB0D8"/>
    <a:srgbClr val="07A398"/>
    <a:srgbClr val="0680C3"/>
    <a:srgbClr val="90C221"/>
    <a:srgbClr val="1B627F"/>
    <a:srgbClr val="F3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5226" autoAdjust="0"/>
  </p:normalViewPr>
  <p:slideViewPr>
    <p:cSldViewPr snapToGrid="0" showGuides="1">
      <p:cViewPr varScale="1">
        <p:scale>
          <a:sx n="73" d="100"/>
          <a:sy n="73" d="100"/>
        </p:scale>
        <p:origin x="1188" y="9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793" cy="499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70226" y="0"/>
            <a:ext cx="2960793" cy="499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0D536-4FDF-4D7F-A6F3-5EA756028D5E}" type="datetimeFigureOut">
              <a:rPr lang="th-TH" smtClean="0"/>
              <a:t>07/10/68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46188"/>
            <a:ext cx="5975350" cy="3362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3260" y="4794766"/>
            <a:ext cx="5466080" cy="3922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63264"/>
            <a:ext cx="2960793" cy="499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70226" y="9463264"/>
            <a:ext cx="2960793" cy="499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CCD2D-7229-44B5-9533-474A49AC9027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B15B6-CD4F-406A-96A0-49645C1F3692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855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B15B6-CD4F-406A-96A0-49645C1F3692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111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B15B6-CD4F-406A-96A0-49645C1F3692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668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31904" y="3525012"/>
            <a:ext cx="6960096" cy="144016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sz="4800" dirty="0">
                <a:ea typeface="Malgun Gothic" panose="020B0503020000020004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31904" y="4965171"/>
            <a:ext cx="6959899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65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C743364-EB34-0D70-1147-2EBD6CD10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B9E4790-CA17-EC9A-69A4-2C28DD7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E12C0ED-5D54-41F2-76B9-43D5EA129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5AB7616-6743-288D-845A-59A660D5A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6271-7721-4CC7-BC18-2CDFB70ECF8E}" type="datetimeFigureOut">
              <a:rPr lang="th-TH" smtClean="0"/>
              <a:t>07/10/68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D092801-ED10-216E-4D6D-7E18AFAF1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665152D-53DD-7C58-5283-ABD0F026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AD0D-5E1A-4593-9383-4DA3B41517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67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C1DE8E7-7F66-6585-E3E7-B0821EA93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32665971-ACF4-E313-9EE1-FAF433819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857B496-20F4-16BA-4E85-D1FA79FC5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81D0C95-BE1D-EB2A-FD0D-EC68F2FF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6271-7721-4CC7-BC18-2CDFB70ECF8E}" type="datetimeFigureOut">
              <a:rPr lang="th-TH" smtClean="0"/>
              <a:t>07/10/68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5359D5A-7CD2-596B-D3BF-B4FB8ACD8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8CE5621-76B5-C58B-FF17-F4121EC2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AD0D-5E1A-4593-9383-4DA3B41517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880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BD2E449-C2E5-B8F5-2F08-4719F054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E749B16E-BDD6-534E-DF5E-5E9A1A0E5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021B11E-1528-471B-5626-60850B349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6271-7721-4CC7-BC18-2CDFB70ECF8E}" type="datetimeFigureOut">
              <a:rPr lang="th-TH" smtClean="0"/>
              <a:t>07/10/68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AFBA822-C26F-40A7-3E4C-7AAA1A7A3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939D62B-F738-3B9D-06A1-3DDB39470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AD0D-5E1A-4593-9383-4DA3B41517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754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284B1711-92AD-35ED-A0FB-44F11B9AB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13D9221A-8657-86CF-DE8E-6AC86A485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425E493-92F8-1923-4D8F-48DBDD29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6271-7721-4CC7-BC18-2CDFB70ECF8E}" type="datetimeFigureOut">
              <a:rPr lang="th-TH" smtClean="0"/>
              <a:t>07/10/68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876462C-066B-2976-69C0-BAE8D56E3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09ED781-BBCF-77BF-E489-D90D5C7CC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AD0D-5E1A-4593-9383-4DA3B41517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4274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77C24-2CB1-4705-AC2B-44F84EAD99DC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06A-36CD-4BFE-BEF9-71695F30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47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71E9-6667-4D2A-81A0-BE118BD3AB5B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2685706A-36CD-4BFE-BEF9-71695F3053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231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E0A-3E3B-4713-8870-6A37F5977FC4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06A-36CD-4BFE-BEF9-71695F30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86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4DE3-796E-476D-845A-E08CD993921A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06A-36CD-4BFE-BEF9-71695F30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66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11B6-91FD-4117-818F-E02F5703C05D}" type="datetime1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06A-36CD-4BFE-BEF9-71695F30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5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38EB-628F-4C3E-83F1-3AD4977EFE2D}" type="datetime1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06A-36CD-4BFE-BEF9-71695F30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7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3831910" y="208364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4007280" y="4591521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2623864" y="2922816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814344" y="1073461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5246112" y="190231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7490941" y="3179621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7284210" y="981533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6384033" y="4494287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06107" y="331184"/>
            <a:ext cx="6179787" cy="6195632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71798" y="2802137"/>
            <a:ext cx="3648404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71601" y="3570221"/>
            <a:ext cx="364840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5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0480"/>
            <a:ext cx="2116161" cy="2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69" y="4833056"/>
            <a:ext cx="1876544" cy="20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6FEB-DE61-4A99-B8DD-45E39E4D8E70}" type="datetime1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06A-36CD-4BFE-BEF9-71695F30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43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7B84-E52F-4521-9D65-5AF4B9D3BF51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06A-36CD-4BFE-BEF9-71695F30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92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31EE-37BB-45D5-8B71-D6094421B17F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06A-36CD-4BFE-BEF9-71695F30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00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FB06-8BC6-4625-B53D-E7A806AAB9A5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06A-36CD-4BFE-BEF9-71695F30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5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3251-0CBA-459B-8C7D-A974961CA38D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06A-36CD-4BFE-BEF9-71695F30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6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FE1DF-8902-DFB3-47FF-F4DC206CD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BF578C0-3590-1E09-128F-629D6F9D5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C078F9E-5B1E-0AA0-47B6-07EE5552F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6271-7721-4CC7-BC18-2CDFB70ECF8E}" type="datetimeFigureOut">
              <a:rPr lang="th-TH" smtClean="0"/>
              <a:t>07/10/68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980A37D-37FB-4739-5DB0-6F291DBE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CE2AC76-45BF-8E7B-6193-C2CD7FBA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AD0D-5E1A-4593-9383-4DA3B41517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465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9733870-1995-B0C1-6EA7-8235C179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40A498A-EE8B-3EA2-53A2-5802E5E10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FFEC54-BBBD-1713-4FB7-598E3D49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6271-7721-4CC7-BC18-2CDFB70ECF8E}" type="datetimeFigureOut">
              <a:rPr lang="th-TH" smtClean="0"/>
              <a:t>07/10/68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2C7DFCC-B21C-9BC2-65FE-73DF8B5D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1462C79-964F-9438-F8B4-68E3A042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AD0D-5E1A-4593-9383-4DA3B41517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166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2A18FF9-52A7-BA76-6E81-8E7C16C34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D95ED2C-D467-6275-9991-CCB61848F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DD8A8D4-96D0-8AB9-B6C3-377D6AE0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6271-7721-4CC7-BC18-2CDFB70ECF8E}" type="datetimeFigureOut">
              <a:rPr lang="th-TH" smtClean="0"/>
              <a:t>07/10/68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91E113-0036-C570-8631-E80D0540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B08B30F-DDE0-F319-8CB3-A3A76DCD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AD0D-5E1A-4593-9383-4DA3B41517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513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9A33D84-444A-DC93-2163-5C29FE78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663F4B9-ECA3-5388-748A-647859F6D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5C1FD9B-7434-E9CC-899E-710E9EA56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E4735F8-6A72-D1A1-A6AC-9D5798C29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6271-7721-4CC7-BC18-2CDFB70ECF8E}" type="datetimeFigureOut">
              <a:rPr lang="th-TH" smtClean="0"/>
              <a:t>07/10/68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8673CE4-19B8-A84A-9D2B-D1DE1DB4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CCC6774-173B-7151-86DA-367ED156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AD0D-5E1A-4593-9383-4DA3B41517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080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7325CD-3B45-0028-8610-55B7C1FA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30D1837-03BC-FBF7-2C33-FD5C50F4B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2B99BC2-CDB3-1CA0-2C31-64F08586B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B37CD060-05D3-D46B-779D-FF7900004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4474D5D6-5D73-C789-98D4-D8B432DC0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080DAE7D-AB59-0C03-C27B-47A0514D8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6271-7721-4CC7-BC18-2CDFB70ECF8E}" type="datetimeFigureOut">
              <a:rPr lang="th-TH" smtClean="0"/>
              <a:t>07/10/68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74016D8-7E78-D482-F66A-06E10FB3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86343C1-D940-BCF7-CE12-B84DD3FAF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AD0D-5E1A-4593-9383-4DA3B41517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582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F57A4D1-820F-7501-4FA8-FFA80008C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2659B011-D6D1-E28D-136A-9E04C3AEE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6271-7721-4CC7-BC18-2CDFB70ECF8E}" type="datetimeFigureOut">
              <a:rPr lang="th-TH" smtClean="0"/>
              <a:t>07/10/68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DAD37272-0FAB-327D-B095-5360650D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2978941-A3EE-EFA7-31D3-FC8997FB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AD0D-5E1A-4593-9383-4DA3B41517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271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AC5F8D57-4F97-D92B-3013-85FB82B3E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6271-7721-4CC7-BC18-2CDFB70ECF8E}" type="datetimeFigureOut">
              <a:rPr lang="th-TH" smtClean="0"/>
              <a:t>07/10/68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B3C23478-6B35-2E1F-3276-72099FB4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A36E48C-7A96-E706-998D-0FAC4BBD8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AD0D-5E1A-4593-9383-4DA3B41517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186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1219200" rtl="0" eaLnBrk="1" latinLnBrk="1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B81FF33A-0FB5-0DE9-0C23-8939F40F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7482527-D0CD-3998-0CF3-58FEAC106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AA6F8A8-8E4F-212B-9D63-3563F895C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C6271-7721-4CC7-BC18-2CDFB70ECF8E}" type="datetimeFigureOut">
              <a:rPr lang="th-TH" smtClean="0"/>
              <a:t>07/10/68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5E2AA6A-6E54-D2E5-0C04-8A03082BA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33C6644-D703-22F9-E886-980019E75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AD0D-5E1A-4593-9383-4DA3B41517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889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99AF7-8EE3-4B5C-B6DE-ED4D37436F96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5706A-36CD-4BFE-BEF9-71695F30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0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433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123380" flipH="1">
            <a:off x="10099679" y="3874629"/>
            <a:ext cx="2678677" cy="4081793"/>
          </a:xfrm>
          <a:custGeom>
            <a:avLst/>
            <a:gdLst/>
            <a:ahLst/>
            <a:cxnLst/>
            <a:rect l="l" t="t" r="r" b="b"/>
            <a:pathLst>
              <a:path w="4018015" h="6122690">
                <a:moveTo>
                  <a:pt x="4018016" y="0"/>
                </a:moveTo>
                <a:lnTo>
                  <a:pt x="0" y="0"/>
                </a:lnTo>
                <a:lnTo>
                  <a:pt x="0" y="6122690"/>
                </a:lnTo>
                <a:lnTo>
                  <a:pt x="4018016" y="6122690"/>
                </a:lnTo>
                <a:lnTo>
                  <a:pt x="401801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294344">
            <a:off x="10203149" y="5157745"/>
            <a:ext cx="1357923" cy="3394808"/>
          </a:xfrm>
          <a:custGeom>
            <a:avLst/>
            <a:gdLst/>
            <a:ahLst/>
            <a:cxnLst/>
            <a:rect l="l" t="t" r="r" b="b"/>
            <a:pathLst>
              <a:path w="2036885" h="5092212">
                <a:moveTo>
                  <a:pt x="0" y="0"/>
                </a:moveTo>
                <a:lnTo>
                  <a:pt x="2036884" y="0"/>
                </a:lnTo>
                <a:lnTo>
                  <a:pt x="2036884" y="5092211"/>
                </a:lnTo>
                <a:lnTo>
                  <a:pt x="0" y="50922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962042">
            <a:off x="-1076970" y="-1992303"/>
            <a:ext cx="1846971" cy="4588748"/>
          </a:xfrm>
          <a:custGeom>
            <a:avLst/>
            <a:gdLst/>
            <a:ahLst/>
            <a:cxnLst/>
            <a:rect l="l" t="t" r="r" b="b"/>
            <a:pathLst>
              <a:path w="2770457" h="6883122">
                <a:moveTo>
                  <a:pt x="0" y="0"/>
                </a:moveTo>
                <a:lnTo>
                  <a:pt x="2770457" y="0"/>
                </a:lnTo>
                <a:lnTo>
                  <a:pt x="2770457" y="6883122"/>
                </a:lnTo>
                <a:lnTo>
                  <a:pt x="0" y="68831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173085">
            <a:off x="365301" y="-449971"/>
            <a:ext cx="1032179" cy="1504086"/>
          </a:xfrm>
          <a:custGeom>
            <a:avLst/>
            <a:gdLst/>
            <a:ahLst/>
            <a:cxnLst/>
            <a:rect l="l" t="t" r="r" b="b"/>
            <a:pathLst>
              <a:path w="1548268" h="2256129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529906" flipH="1">
            <a:off x="1234682" y="-755405"/>
            <a:ext cx="846862" cy="2114953"/>
          </a:xfrm>
          <a:custGeom>
            <a:avLst/>
            <a:gdLst/>
            <a:ahLst/>
            <a:cxnLst/>
            <a:rect l="l" t="t" r="r" b="b"/>
            <a:pathLst>
              <a:path w="1270293" h="3172429">
                <a:moveTo>
                  <a:pt x="1270294" y="0"/>
                </a:moveTo>
                <a:lnTo>
                  <a:pt x="0" y="0"/>
                </a:lnTo>
                <a:lnTo>
                  <a:pt x="0" y="3172428"/>
                </a:lnTo>
                <a:lnTo>
                  <a:pt x="1270294" y="3172428"/>
                </a:lnTo>
                <a:lnTo>
                  <a:pt x="127029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853187">
            <a:off x="2205904" y="58905"/>
            <a:ext cx="255957" cy="604029"/>
          </a:xfrm>
          <a:custGeom>
            <a:avLst/>
            <a:gdLst/>
            <a:ahLst/>
            <a:cxnLst/>
            <a:rect l="l" t="t" r="r" b="b"/>
            <a:pathLst>
              <a:path w="383936" h="906043">
                <a:moveTo>
                  <a:pt x="0" y="0"/>
                </a:moveTo>
                <a:lnTo>
                  <a:pt x="383935" y="0"/>
                </a:lnTo>
                <a:lnTo>
                  <a:pt x="383935" y="906043"/>
                </a:lnTo>
                <a:lnTo>
                  <a:pt x="0" y="9060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141099">
            <a:off x="10818255" y="5043089"/>
            <a:ext cx="845425" cy="2902748"/>
          </a:xfrm>
          <a:custGeom>
            <a:avLst/>
            <a:gdLst/>
            <a:ahLst/>
            <a:cxnLst/>
            <a:rect l="l" t="t" r="r" b="b"/>
            <a:pathLst>
              <a:path w="1268138" h="4354122">
                <a:moveTo>
                  <a:pt x="0" y="0"/>
                </a:moveTo>
                <a:lnTo>
                  <a:pt x="1268138" y="0"/>
                </a:lnTo>
                <a:lnTo>
                  <a:pt x="1268138" y="4354122"/>
                </a:lnTo>
                <a:lnTo>
                  <a:pt x="0" y="43541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53484" y="5542273"/>
            <a:ext cx="642719" cy="1622004"/>
          </a:xfrm>
          <a:custGeom>
            <a:avLst/>
            <a:gdLst/>
            <a:ahLst/>
            <a:cxnLst/>
            <a:rect l="l" t="t" r="r" b="b"/>
            <a:pathLst>
              <a:path w="964079" h="2433006">
                <a:moveTo>
                  <a:pt x="0" y="0"/>
                </a:moveTo>
                <a:lnTo>
                  <a:pt x="964079" y="0"/>
                </a:lnTo>
                <a:lnTo>
                  <a:pt x="964079" y="2433007"/>
                </a:lnTo>
                <a:lnTo>
                  <a:pt x="0" y="24330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54738">
            <a:off x="-24508" y="5741855"/>
            <a:ext cx="1027485" cy="2552759"/>
          </a:xfrm>
          <a:custGeom>
            <a:avLst/>
            <a:gdLst/>
            <a:ahLst/>
            <a:cxnLst/>
            <a:rect l="l" t="t" r="r" b="b"/>
            <a:pathLst>
              <a:path w="1541228" h="3829139">
                <a:moveTo>
                  <a:pt x="0" y="0"/>
                </a:moveTo>
                <a:lnTo>
                  <a:pt x="1541228" y="0"/>
                </a:lnTo>
                <a:lnTo>
                  <a:pt x="1541228" y="3829139"/>
                </a:lnTo>
                <a:lnTo>
                  <a:pt x="0" y="38291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527996">
            <a:off x="11164933" y="-442065"/>
            <a:ext cx="1032179" cy="1504086"/>
          </a:xfrm>
          <a:custGeom>
            <a:avLst/>
            <a:gdLst/>
            <a:ahLst/>
            <a:cxnLst/>
            <a:rect l="l" t="t" r="r" b="b"/>
            <a:pathLst>
              <a:path w="1548268" h="2256129">
                <a:moveTo>
                  <a:pt x="0" y="0"/>
                </a:moveTo>
                <a:lnTo>
                  <a:pt x="1548269" y="0"/>
                </a:lnTo>
                <a:lnTo>
                  <a:pt x="1548269" y="2256129"/>
                </a:lnTo>
                <a:lnTo>
                  <a:pt x="0" y="22561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158146" flipH="1">
            <a:off x="11847512" y="1036683"/>
            <a:ext cx="166523" cy="392975"/>
          </a:xfrm>
          <a:custGeom>
            <a:avLst/>
            <a:gdLst/>
            <a:ahLst/>
            <a:cxnLst/>
            <a:rect l="l" t="t" r="r" b="b"/>
            <a:pathLst>
              <a:path w="249784" h="589462">
                <a:moveTo>
                  <a:pt x="249784" y="0"/>
                </a:moveTo>
                <a:lnTo>
                  <a:pt x="0" y="0"/>
                </a:lnTo>
                <a:lnTo>
                  <a:pt x="0" y="589461"/>
                </a:lnTo>
                <a:lnTo>
                  <a:pt x="249784" y="589461"/>
                </a:lnTo>
                <a:lnTo>
                  <a:pt x="24978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164867" y="209176"/>
            <a:ext cx="1651917" cy="1632134"/>
          </a:xfrm>
          <a:custGeom>
            <a:avLst/>
            <a:gdLst/>
            <a:ahLst/>
            <a:cxnLst/>
            <a:rect l="l" t="t" r="r" b="b"/>
            <a:pathLst>
              <a:path w="2477876" h="2448201">
                <a:moveTo>
                  <a:pt x="0" y="0"/>
                </a:moveTo>
                <a:lnTo>
                  <a:pt x="2477876" y="0"/>
                </a:lnTo>
                <a:lnTo>
                  <a:pt x="2477876" y="2448201"/>
                </a:lnTo>
                <a:lnTo>
                  <a:pt x="0" y="244820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66031" y="2179226"/>
            <a:ext cx="11081483" cy="2657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50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สถานการณ์โรคติดต่อที่มีความสำคัญสูง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และไข้เลือดออก</a:t>
            </a:r>
            <a:endParaRPr kumimoji="0" lang="en-US" sz="5334" b="1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H Sarabun New" panose="020B0500040200020003" pitchFamily="34" charset="-34"/>
              <a:ea typeface="Sarabun Bold"/>
              <a:cs typeface="TH Sarabun New" panose="020B0500040200020003" pitchFamily="34" charset="-34"/>
              <a:sym typeface="Sarabun Bold"/>
            </a:endParaRPr>
          </a:p>
          <a:p>
            <a:pPr marL="0" marR="0" lvl="0" indent="0" algn="ctr" defTabSz="457200" rtl="0" eaLnBrk="1" fontAlgn="auto" latinLnBrk="0" hangingPunct="1">
              <a:lnSpc>
                <a:spcPts val="50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จังหวัดอุบลราชธานี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ts val="50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สัปดาห์ที่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 40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พ.ศ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. 2568</a:t>
            </a:r>
          </a:p>
          <a:p>
            <a:pPr marL="0" marR="0" lvl="0" indent="0" algn="ctr" defTabSz="457200" rtl="0" eaLnBrk="1" fontAlgn="auto" latinLnBrk="0" hangingPunct="1">
              <a:lnSpc>
                <a:spcPts val="50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(1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มกราคม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 – </a:t>
            </a:r>
            <a:r>
              <a:rPr lang="en-US" sz="5334" b="1" dirty="0">
                <a:solidFill>
                  <a:srgbClr val="004AAD"/>
                </a:solidFill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1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 </a:t>
            </a:r>
            <a:r>
              <a:rPr kumimoji="0" lang="th-TH" sz="5334" b="1" i="0" u="none" strike="noStrike" kern="120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ตุลาคม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 2568)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33110" y="5323740"/>
            <a:ext cx="5125780" cy="879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3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กลุ่มงานควบคุมโรคติดต่อ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H Sarabun New" panose="020B0500040200020003" pitchFamily="34" charset="-34"/>
              <a:ea typeface="Sarabun Bold"/>
              <a:cs typeface="TH Sarabun New" panose="020B0500040200020003" pitchFamily="34" charset="-34"/>
              <a:sym typeface="Sarabun Bold"/>
            </a:endParaRPr>
          </a:p>
          <a:p>
            <a:pPr marL="0" marR="0" lvl="0" indent="0" algn="ctr" defTabSz="457200" rtl="0" eaLnBrk="1" fontAlgn="auto" latinLnBrk="0" hangingPunct="1">
              <a:lnSpc>
                <a:spcPts val="33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TH Sarabun New" panose="020B0500040200020003" pitchFamily="34" charset="-34"/>
                <a:ea typeface="Sarabun Bold"/>
                <a:cs typeface="TH Sarabun New" panose="020B0500040200020003" pitchFamily="34" charset="-34"/>
                <a:sym typeface="Sarabun Bold"/>
              </a:rPr>
              <a:t>สำนักงานสาธารณสุขจังหวัดอุบลราชธานี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TH Sarabun New" panose="020B0500040200020003" pitchFamily="34" charset="-34"/>
              <a:ea typeface="Sarabun Bold"/>
              <a:cs typeface="TH Sarabun New" panose="020B0500040200020003" pitchFamily="34" charset="-34"/>
              <a:sym typeface="Sarabun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EB6B86C-3080-AD06-80DE-1D30D79B0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248496DA-034B-2F5A-C4CE-EF59C8FDA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7526" t="26255" r="18559" b="8980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43319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oster with text and images&#10;&#10;Description automatically generated">
            <a:extLst>
              <a:ext uri="{FF2B5EF4-FFF2-40B4-BE49-F238E27FC236}">
                <a16:creationId xmlns:a16="http://schemas.microsoft.com/office/drawing/2014/main" id="{0EB010D6-0F6F-51D0-42CD-46ABCC9B6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4" b="81404"/>
          <a:stretch/>
        </p:blipFill>
        <p:spPr>
          <a:xfrm>
            <a:off x="443124" y="38995"/>
            <a:ext cx="6095004" cy="17613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5D015-C228-E5C5-B38B-6B0634F1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5706A-36CD-4BFE-BEF9-71695F305373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10" name="Picture 9" descr="A poster with text and images&#10;&#10;Description automatically generated">
            <a:extLst>
              <a:ext uri="{FF2B5EF4-FFF2-40B4-BE49-F238E27FC236}">
                <a16:creationId xmlns:a16="http://schemas.microsoft.com/office/drawing/2014/main" id="{06D8E2F6-ABFE-5B11-F757-237FEAFF77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36865" b="66849"/>
          <a:stretch/>
        </p:blipFill>
        <p:spPr>
          <a:xfrm>
            <a:off x="182141" y="1652626"/>
            <a:ext cx="3899338" cy="1370765"/>
          </a:xfrm>
          <a:prstGeom prst="rect">
            <a:avLst/>
          </a:prstGeom>
        </p:spPr>
      </p:pic>
      <p:pic>
        <p:nvPicPr>
          <p:cNvPr id="14" name="Picture 13" descr="A poster with text and images&#10;&#10;Description automatically generated">
            <a:extLst>
              <a:ext uri="{FF2B5EF4-FFF2-40B4-BE49-F238E27FC236}">
                <a16:creationId xmlns:a16="http://schemas.microsoft.com/office/drawing/2014/main" id="{F9F19C73-DD3A-CBBB-3902-E6C879F06F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55" r="112" b="22452"/>
          <a:stretch/>
        </p:blipFill>
        <p:spPr>
          <a:xfrm>
            <a:off x="443124" y="5559333"/>
            <a:ext cx="5857044" cy="125967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AA891C5-BD66-3229-29D1-32A0E2F50A7E}"/>
              </a:ext>
            </a:extLst>
          </p:cNvPr>
          <p:cNvGrpSpPr/>
          <p:nvPr/>
        </p:nvGrpSpPr>
        <p:grpSpPr>
          <a:xfrm>
            <a:off x="-34447" y="3929255"/>
            <a:ext cx="5818826" cy="1550696"/>
            <a:chOff x="381159" y="3429000"/>
            <a:chExt cx="5818826" cy="1550696"/>
          </a:xfrm>
        </p:grpSpPr>
        <p:pic>
          <p:nvPicPr>
            <p:cNvPr id="12" name="Picture 11" descr="A poster with text and images&#10;&#10;Description automatically generated">
              <a:extLst>
                <a:ext uri="{FF2B5EF4-FFF2-40B4-BE49-F238E27FC236}">
                  <a16:creationId xmlns:a16="http://schemas.microsoft.com/office/drawing/2014/main" id="{84EBA5B0-BCF1-AE94-1F12-D68A5A9B5F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2500" b="36092"/>
            <a:stretch/>
          </p:blipFill>
          <p:spPr>
            <a:xfrm>
              <a:off x="381159" y="3686923"/>
              <a:ext cx="5818826" cy="129277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DA081B-9C05-2F6B-122E-73AFED8D370C}"/>
                </a:ext>
              </a:extLst>
            </p:cNvPr>
            <p:cNvSpPr/>
            <p:nvPr/>
          </p:nvSpPr>
          <p:spPr>
            <a:xfrm>
              <a:off x="4214648" y="3429000"/>
              <a:ext cx="1985337" cy="365234"/>
            </a:xfrm>
            <a:prstGeom prst="rect">
              <a:avLst/>
            </a:prstGeom>
            <a:solidFill>
              <a:srgbClr val="96D7FF"/>
            </a:solidFill>
            <a:ln>
              <a:solidFill>
                <a:srgbClr val="96D7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pic>
        <p:nvPicPr>
          <p:cNvPr id="18" name="Picture 17" descr="A poster with text and images&#10;&#10;Description automatically generated">
            <a:extLst>
              <a:ext uri="{FF2B5EF4-FFF2-40B4-BE49-F238E27FC236}">
                <a16:creationId xmlns:a16="http://schemas.microsoft.com/office/drawing/2014/main" id="{B573E3C3-353D-FD97-B8EC-C94EC72F65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8"/>
          <a:stretch/>
        </p:blipFill>
        <p:spPr>
          <a:xfrm>
            <a:off x="6215762" y="4871206"/>
            <a:ext cx="6111437" cy="2057132"/>
          </a:xfrm>
          <a:prstGeom prst="rect">
            <a:avLst/>
          </a:prstGeom>
        </p:spPr>
      </p:pic>
      <p:pic>
        <p:nvPicPr>
          <p:cNvPr id="8" name="Picture 7" descr="A poster with text and images&#10;&#10;Description automatically generated">
            <a:extLst>
              <a:ext uri="{FF2B5EF4-FFF2-40B4-BE49-F238E27FC236}">
                <a16:creationId xmlns:a16="http://schemas.microsoft.com/office/drawing/2014/main" id="{B08C1D8D-8688-D136-8E2B-8400D3E7AD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4400" r="35372" b="51842"/>
          <a:stretch/>
        </p:blipFill>
        <p:spPr>
          <a:xfrm>
            <a:off x="718093" y="2955288"/>
            <a:ext cx="3899338" cy="1292773"/>
          </a:xfrm>
          <a:prstGeom prst="rect">
            <a:avLst/>
          </a:prstGeom>
        </p:spPr>
      </p:pic>
      <p:pic>
        <p:nvPicPr>
          <p:cNvPr id="20" name="Picture 19" descr="A poster with text and images&#10;&#10;Description automatically generated">
            <a:extLst>
              <a:ext uri="{FF2B5EF4-FFF2-40B4-BE49-F238E27FC236}">
                <a16:creationId xmlns:a16="http://schemas.microsoft.com/office/drawing/2014/main" id="{EB77504B-C740-BAB6-F419-4CE6DED40A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5" t="19027" r="-1" b="49126"/>
          <a:stretch/>
        </p:blipFill>
        <p:spPr>
          <a:xfrm>
            <a:off x="7290668" y="23611"/>
            <a:ext cx="3598111" cy="480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1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CABBC-FFCD-2EE1-1A52-9144B9D4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685706A-36CD-4BFE-BEF9-71695F3053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7FB5655-2B48-4C38-D394-4C44302DE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97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BE170-4043-49E1-83D9-26FBB150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685706A-36CD-4BFE-BEF9-71695F3053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pic>
        <p:nvPicPr>
          <p:cNvPr id="5" name="Picture 4" descr="A person standing in front of a sign&#10;&#10;Description automatically generated with low confidence">
            <a:extLst>
              <a:ext uri="{FF2B5EF4-FFF2-40B4-BE49-F238E27FC236}">
                <a16:creationId xmlns:a16="http://schemas.microsoft.com/office/drawing/2014/main" id="{277F91D3-17BD-F2BF-3567-84A80D29D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28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1B56493-5461-184B-63BF-AEBA4165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06A-36CD-4BFE-BEF9-71695F30537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ตัวแทนเนื้อหา 9">
            <a:extLst>
              <a:ext uri="{FF2B5EF4-FFF2-40B4-BE49-F238E27FC236}">
                <a16:creationId xmlns:a16="http://schemas.microsoft.com/office/drawing/2014/main" id="{6840AF75-6C0C-9DE2-C2DA-01F696AD4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9" y="0"/>
            <a:ext cx="9104812" cy="6858000"/>
          </a:xfrm>
        </p:spPr>
      </p:pic>
    </p:spTree>
    <p:extLst>
      <p:ext uri="{BB962C8B-B14F-4D97-AF65-F5344CB8AC3E}">
        <p14:creationId xmlns:p14="http://schemas.microsoft.com/office/powerpoint/2010/main" val="1266607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A0E0BBC6-9505-18CA-5AD4-5826D909A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1" y="235130"/>
            <a:ext cx="9392195" cy="6348549"/>
          </a:xfr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AF9DDB9-99B3-0B04-C34A-27455929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06A-36CD-4BFE-BEF9-71695F30537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5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5771FCE7-19BB-1963-BD84-A704F2433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17" y="519338"/>
            <a:ext cx="9052559" cy="5837015"/>
          </a:xfr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7149BCD-351B-7758-1DB6-95CB4206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06A-36CD-4BFE-BEF9-71695F30537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9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C64FDED3-792A-898E-AE4B-BC8E31A8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06A-36CD-4BFE-BEF9-71695F305373}" type="slidenum">
              <a:rPr lang="en-US" smtClean="0"/>
              <a:t>2</a:t>
            </a:fld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46826E6-6D22-CFFE-2FD3-31B9F3F6E9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987" b="5502"/>
          <a:stretch>
            <a:fillRect/>
          </a:stretch>
        </p:blipFill>
        <p:spPr>
          <a:xfrm>
            <a:off x="0" y="0"/>
            <a:ext cx="12192000" cy="672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0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6F196E52-F542-DAFF-B0DC-B9283363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06A-36CD-4BFE-BEF9-71695F305373}" type="slidenum">
              <a:rPr lang="en-US" smtClean="0"/>
              <a:t>3</a:t>
            </a:fld>
            <a:endParaRPr lang="en-US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A290058-9887-64C4-E8A2-BED08AAA6F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80"/>
          <a:stretch>
            <a:fillRect/>
          </a:stretch>
        </p:blipFill>
        <p:spPr>
          <a:xfrm>
            <a:off x="0" y="0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6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6D336-6EC7-4356-8A9A-4DE682FE9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7" y="136521"/>
            <a:ext cx="10842174" cy="155417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สถานการณ์โรคไข้เลือดออก จังหวัดอุบลราชธานี </a:t>
            </a:r>
            <a:b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เปรียบเทียบตามช่วงเวลาเดียวกันย้อนหลัง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ปี</a:t>
            </a:r>
            <a:b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สัปดาห์ที่ 40</a:t>
            </a:r>
            <a:endParaRPr lang="th-TH" sz="36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59531B4-95B5-43FA-BE6C-E24308A0A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256533"/>
              </p:ext>
            </p:extLst>
          </p:nvPr>
        </p:nvGraphicFramePr>
        <p:xfrm>
          <a:off x="511627" y="1791126"/>
          <a:ext cx="10842174" cy="31888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55370">
                  <a:extLst>
                    <a:ext uri="{9D8B030D-6E8A-4147-A177-3AD203B41FA5}">
                      <a16:colId xmlns:a16="http://schemas.microsoft.com/office/drawing/2014/main" val="108567799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37918461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734821148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1010317357"/>
                    </a:ext>
                  </a:extLst>
                </a:gridCol>
                <a:gridCol w="1534885">
                  <a:extLst>
                    <a:ext uri="{9D8B030D-6E8A-4147-A177-3AD203B41FA5}">
                      <a16:colId xmlns:a16="http://schemas.microsoft.com/office/drawing/2014/main" val="1988525550"/>
                    </a:ext>
                  </a:extLst>
                </a:gridCol>
                <a:gridCol w="1349829">
                  <a:extLst>
                    <a:ext uri="{9D8B030D-6E8A-4147-A177-3AD203B41FA5}">
                      <a16:colId xmlns:a16="http://schemas.microsoft.com/office/drawing/2014/main" val="291007197"/>
                    </a:ext>
                  </a:extLst>
                </a:gridCol>
                <a:gridCol w="1371604">
                  <a:extLst>
                    <a:ext uri="{9D8B030D-6E8A-4147-A177-3AD203B41FA5}">
                      <a16:colId xmlns:a16="http://schemas.microsoft.com/office/drawing/2014/main" val="1767197894"/>
                    </a:ext>
                  </a:extLst>
                </a:gridCol>
              </a:tblGrid>
              <a:tr h="506099">
                <a:tc>
                  <a:txBody>
                    <a:bodyPr/>
                    <a:lstStyle/>
                    <a:p>
                      <a:endParaRPr lang="th-TH" sz="2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2568 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5771210"/>
                  </a:ext>
                </a:extLst>
              </a:tr>
              <a:tr h="670676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ป่วย (ราย)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1,732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2,151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1,709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1,480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35004293"/>
                  </a:ext>
                </a:extLst>
              </a:tr>
              <a:tr h="670676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อัตราป่วย (ต่อแสน)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93.36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115.17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135.30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28.51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91.07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78.87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7901760"/>
                  </a:ext>
                </a:extLst>
              </a:tr>
              <a:tr h="670676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เสียชีวิต (ราย)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h-TH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36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3033116"/>
                  </a:ext>
                </a:extLst>
              </a:tr>
              <a:tr h="670676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8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อัตราตาย (ร้อยละ)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76102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4DF8749-8841-46F9-8DDC-F90CEB5551B5}"/>
              </a:ext>
            </a:extLst>
          </p:cNvPr>
          <p:cNvSpPr txBox="1"/>
          <p:nvPr/>
        </p:nvSpPr>
        <p:spPr>
          <a:xfrm>
            <a:off x="0" y="6396335"/>
            <a:ext cx="329778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สถานการณ์ จังหวัดอุบลราชธานี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4D1F00-C40A-0C14-8CFD-699D6D53A0C6}"/>
              </a:ext>
            </a:extLst>
          </p:cNvPr>
          <p:cNvSpPr txBox="1"/>
          <p:nvPr/>
        </p:nvSpPr>
        <p:spPr>
          <a:xfrm>
            <a:off x="1881194" y="5186992"/>
            <a:ext cx="7310718" cy="5847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จำนวนผู้ป่วย พ.ศ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 2568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น้อยกว่า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พ.ศ.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2567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ณ ช่วงเวลาเดียวกัน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1.3 </a:t>
            </a: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เท่า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60E3E-954A-8408-007B-A29F08543747}"/>
              </a:ext>
            </a:extLst>
          </p:cNvPr>
          <p:cNvSpPr txBox="1"/>
          <p:nvPr/>
        </p:nvSpPr>
        <p:spPr>
          <a:xfrm>
            <a:off x="6747920" y="6400496"/>
            <a:ext cx="394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ที่มา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: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ฐานข้อมูล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 DDS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กองระบาดวิทยา กระทรวงสาธารณสุข</a:t>
            </a:r>
          </a:p>
        </p:txBody>
      </p:sp>
    </p:spTree>
    <p:extLst>
      <p:ext uri="{BB962C8B-B14F-4D97-AF65-F5344CB8AC3E}">
        <p14:creationId xmlns:p14="http://schemas.microsoft.com/office/powerpoint/2010/main" val="34875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67A279A-FE21-476A-84F7-6E4092573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70" y="92280"/>
            <a:ext cx="11864050" cy="1182848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ผู้ป่วยไข้เลือดออก จังหวัดอุบลราชธานี </a:t>
            </a:r>
            <a:b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จำแนกรายอำเภอ ปี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2568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123F4-A062-43D7-ADF1-4A594440B70A}"/>
              </a:ext>
            </a:extLst>
          </p:cNvPr>
          <p:cNvSpPr txBox="1"/>
          <p:nvPr/>
        </p:nvSpPr>
        <p:spPr>
          <a:xfrm>
            <a:off x="0" y="6396335"/>
            <a:ext cx="325114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สถานการณ์ จังหวัดอุบลราชธานี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E5872-BA2C-493D-8E27-E74A444BE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1" y="94455"/>
            <a:ext cx="964249" cy="9541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679F9C-18EB-7FC8-503C-85CC72AE032C}"/>
              </a:ext>
            </a:extLst>
          </p:cNvPr>
          <p:cNvSpPr/>
          <p:nvPr/>
        </p:nvSpPr>
        <p:spPr>
          <a:xfrm>
            <a:off x="3362363" y="6286494"/>
            <a:ext cx="259492" cy="22892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6A81E-E69B-09C1-0513-4BBB871C0921}"/>
              </a:ext>
            </a:extLst>
          </p:cNvPr>
          <p:cNvSpPr txBox="1"/>
          <p:nvPr/>
        </p:nvSpPr>
        <p:spPr>
          <a:xfrm>
            <a:off x="3709820" y="6249423"/>
            <a:ext cx="238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อัตราป่วยมากกว่า 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50.0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/แสน</a:t>
            </a:r>
            <a:endParaRPr kumimoji="0" lang="en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99BC2C-4BB9-D344-006F-78CF3E6D9715}"/>
              </a:ext>
            </a:extLst>
          </p:cNvPr>
          <p:cNvSpPr/>
          <p:nvPr/>
        </p:nvSpPr>
        <p:spPr>
          <a:xfrm>
            <a:off x="3363684" y="6540516"/>
            <a:ext cx="259492" cy="22892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7A7EDD-9E8C-345A-E319-44A64E1ABB41}"/>
              </a:ext>
            </a:extLst>
          </p:cNvPr>
          <p:cNvSpPr txBox="1"/>
          <p:nvPr/>
        </p:nvSpPr>
        <p:spPr>
          <a:xfrm>
            <a:off x="3711141" y="6503445"/>
            <a:ext cx="206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อัตราป่วย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25.0 -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49.9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/แสน</a:t>
            </a:r>
            <a:endParaRPr kumimoji="0" lang="en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21BF90-4A0B-6E20-ECBA-01C75093F105}"/>
              </a:ext>
            </a:extLst>
          </p:cNvPr>
          <p:cNvSpPr/>
          <p:nvPr/>
        </p:nvSpPr>
        <p:spPr>
          <a:xfrm>
            <a:off x="6207217" y="6289620"/>
            <a:ext cx="259492" cy="2289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71AD8B-A492-12A7-297D-589B71C43770}"/>
              </a:ext>
            </a:extLst>
          </p:cNvPr>
          <p:cNvSpPr txBox="1"/>
          <p:nvPr/>
        </p:nvSpPr>
        <p:spPr>
          <a:xfrm>
            <a:off x="6554674" y="6240192"/>
            <a:ext cx="2280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อัตราป่วย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0.1 – 24.9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/แสน</a:t>
            </a:r>
            <a:endParaRPr kumimoji="0" lang="en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3414BC-5D24-8114-7568-A4D0C7AD2463}"/>
              </a:ext>
            </a:extLst>
          </p:cNvPr>
          <p:cNvSpPr/>
          <p:nvPr/>
        </p:nvSpPr>
        <p:spPr>
          <a:xfrm>
            <a:off x="6207219" y="6549115"/>
            <a:ext cx="259492" cy="2289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832143-6B41-A76F-F73F-0BA3D10F536F}"/>
              </a:ext>
            </a:extLst>
          </p:cNvPr>
          <p:cNvSpPr txBox="1"/>
          <p:nvPr/>
        </p:nvSpPr>
        <p:spPr>
          <a:xfrm>
            <a:off x="6554676" y="6549115"/>
            <a:ext cx="206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ไม่มีผู้ป่วย</a:t>
            </a:r>
            <a:endParaRPr kumimoji="0" lang="en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aphicFrame>
        <p:nvGraphicFramePr>
          <p:cNvPr id="15" name="ตัวแทนเนื้อหา 14">
            <a:extLst>
              <a:ext uri="{FF2B5EF4-FFF2-40B4-BE49-F238E27FC236}">
                <a16:creationId xmlns:a16="http://schemas.microsoft.com/office/drawing/2014/main" id="{FB20A2C1-2345-6937-82FF-8BA112C00F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490292"/>
              </p:ext>
            </p:extLst>
          </p:nvPr>
        </p:nvGraphicFramePr>
        <p:xfrm>
          <a:off x="196770" y="1357484"/>
          <a:ext cx="11864051" cy="4898446"/>
        </p:xfrm>
        <a:graphic>
          <a:graphicData uri="http://schemas.openxmlformats.org/drawingml/2006/table">
            <a:tbl>
              <a:tblPr/>
              <a:tblGrid>
                <a:gridCol w="667511">
                  <a:extLst>
                    <a:ext uri="{9D8B030D-6E8A-4147-A177-3AD203B41FA5}">
                      <a16:colId xmlns:a16="http://schemas.microsoft.com/office/drawing/2014/main" val="3767442134"/>
                    </a:ext>
                  </a:extLst>
                </a:gridCol>
                <a:gridCol w="1272048">
                  <a:extLst>
                    <a:ext uri="{9D8B030D-6E8A-4147-A177-3AD203B41FA5}">
                      <a16:colId xmlns:a16="http://schemas.microsoft.com/office/drawing/2014/main" val="2621613052"/>
                    </a:ext>
                  </a:extLst>
                </a:gridCol>
                <a:gridCol w="1687668">
                  <a:extLst>
                    <a:ext uri="{9D8B030D-6E8A-4147-A177-3AD203B41FA5}">
                      <a16:colId xmlns:a16="http://schemas.microsoft.com/office/drawing/2014/main" val="2969370350"/>
                    </a:ext>
                  </a:extLst>
                </a:gridCol>
                <a:gridCol w="1977342">
                  <a:extLst>
                    <a:ext uri="{9D8B030D-6E8A-4147-A177-3AD203B41FA5}">
                      <a16:colId xmlns:a16="http://schemas.microsoft.com/office/drawing/2014/main" val="1446590563"/>
                    </a:ext>
                  </a:extLst>
                </a:gridCol>
                <a:gridCol w="1083130">
                  <a:extLst>
                    <a:ext uri="{9D8B030D-6E8A-4147-A177-3AD203B41FA5}">
                      <a16:colId xmlns:a16="http://schemas.microsoft.com/office/drawing/2014/main" val="3666335526"/>
                    </a:ext>
                  </a:extLst>
                </a:gridCol>
                <a:gridCol w="1284642">
                  <a:extLst>
                    <a:ext uri="{9D8B030D-6E8A-4147-A177-3AD203B41FA5}">
                      <a16:colId xmlns:a16="http://schemas.microsoft.com/office/drawing/2014/main" val="379565178"/>
                    </a:ext>
                  </a:extLst>
                </a:gridCol>
                <a:gridCol w="1574316">
                  <a:extLst>
                    <a:ext uri="{9D8B030D-6E8A-4147-A177-3AD203B41FA5}">
                      <a16:colId xmlns:a16="http://schemas.microsoft.com/office/drawing/2014/main" val="2550602991"/>
                    </a:ext>
                  </a:extLst>
                </a:gridCol>
                <a:gridCol w="2317394">
                  <a:extLst>
                    <a:ext uri="{9D8B030D-6E8A-4147-A177-3AD203B41FA5}">
                      <a16:colId xmlns:a16="http://schemas.microsoft.com/office/drawing/2014/main" val="2189000627"/>
                    </a:ext>
                  </a:extLst>
                </a:gridCol>
              </a:tblGrid>
              <a:tr h="34988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ลำดับ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อำเภอ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จำนวนป่วยสะสม (ราย)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อัตราป่วยต่อประชากรแสนคน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เสียชีวิต (ราย)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อัตราป่วยตาย (%)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ป่วย 4 สัปดาห์ล่าสุด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อัตราป่วย 4 สัปดาห์ล่าสุด (ต่อแสน)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394711"/>
                  </a:ext>
                </a:extLst>
              </a:tr>
              <a:tr h="34988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ดอนมดแดง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271.6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009418"/>
                  </a:ext>
                </a:extLst>
              </a:tr>
              <a:tr h="34988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บุณฑริก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216.4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36903"/>
                  </a:ext>
                </a:extLst>
              </a:tr>
              <a:tr h="34988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น้ำขุ่น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194.8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030602"/>
                  </a:ext>
                </a:extLst>
              </a:tr>
              <a:tr h="34988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เดชอุดม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169.9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389339"/>
                  </a:ext>
                </a:extLst>
              </a:tr>
              <a:tr h="34988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โพธิ์ไทร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154.4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198547"/>
                  </a:ext>
                </a:extLst>
              </a:tr>
              <a:tr h="34988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ศรีเมืองใหม่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153.4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578665"/>
                  </a:ext>
                </a:extLst>
              </a:tr>
              <a:tr h="34988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นาเยีย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145.6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827884"/>
                  </a:ext>
                </a:extLst>
              </a:tr>
              <a:tr h="34988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เหล่าเสือโก้ก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128.5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014467"/>
                  </a:ext>
                </a:extLst>
              </a:tr>
              <a:tr h="34988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เขมราฐ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127.2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078976"/>
                  </a:ext>
                </a:extLst>
              </a:tr>
              <a:tr h="34988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สิรินธร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124.8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416848"/>
                  </a:ext>
                </a:extLst>
              </a:tr>
              <a:tr h="34988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ตาลสุม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102.5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07279"/>
                  </a:ext>
                </a:extLst>
              </a:tr>
              <a:tr h="34988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ม่วงสามสิบ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86.4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581901"/>
                  </a:ext>
                </a:extLst>
              </a:tr>
              <a:tr h="34988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น้ำยืน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85.4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954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43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E4DAEFB-0891-45D9-80CD-B3D7FADB9182}"/>
              </a:ext>
            </a:extLst>
          </p:cNvPr>
          <p:cNvSpPr txBox="1">
            <a:spLocks/>
          </p:cNvSpPr>
          <p:nvPr/>
        </p:nvSpPr>
        <p:spPr>
          <a:xfrm>
            <a:off x="104172" y="45980"/>
            <a:ext cx="11910350" cy="11828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ผู้ป่วยไข้เลือดออก จังหวัดอุบลราชธานี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</a:b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จำแนกรายอำเภอ ปี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2568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741AB-31C5-4767-800D-6B75AB623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1" y="94455"/>
            <a:ext cx="964249" cy="9541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260664-BFA9-8CB7-831D-8C3942D32A5F}"/>
              </a:ext>
            </a:extLst>
          </p:cNvPr>
          <p:cNvSpPr/>
          <p:nvPr/>
        </p:nvSpPr>
        <p:spPr>
          <a:xfrm>
            <a:off x="3385751" y="6248433"/>
            <a:ext cx="259492" cy="22892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F36AD-2A9C-73E3-A834-EF415D3F5F6E}"/>
              </a:ext>
            </a:extLst>
          </p:cNvPr>
          <p:cNvSpPr txBox="1"/>
          <p:nvPr/>
        </p:nvSpPr>
        <p:spPr>
          <a:xfrm>
            <a:off x="3733208" y="6211362"/>
            <a:ext cx="238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อัตราป่วยมากกว่า 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50.0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/แสน</a:t>
            </a:r>
            <a:endParaRPr kumimoji="0" lang="en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25F8C9-242D-5C89-BE64-B4B10CDD91C7}"/>
              </a:ext>
            </a:extLst>
          </p:cNvPr>
          <p:cNvSpPr/>
          <p:nvPr/>
        </p:nvSpPr>
        <p:spPr>
          <a:xfrm>
            <a:off x="3385751" y="6525739"/>
            <a:ext cx="259492" cy="22892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273267-74E3-E99E-6ECA-555AF39A3FD1}"/>
              </a:ext>
            </a:extLst>
          </p:cNvPr>
          <p:cNvSpPr txBox="1"/>
          <p:nvPr/>
        </p:nvSpPr>
        <p:spPr>
          <a:xfrm>
            <a:off x="3733208" y="6488668"/>
            <a:ext cx="206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อัตราป่วย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25.0 -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49.9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/แสน</a:t>
            </a:r>
            <a:endParaRPr kumimoji="0" lang="en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7FA02-A4D7-69D1-4E70-963E88A05BAB}"/>
              </a:ext>
            </a:extLst>
          </p:cNvPr>
          <p:cNvSpPr/>
          <p:nvPr/>
        </p:nvSpPr>
        <p:spPr>
          <a:xfrm>
            <a:off x="6207217" y="6215478"/>
            <a:ext cx="259492" cy="2289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BACCEF-9C0A-8792-0B41-6BA065250607}"/>
              </a:ext>
            </a:extLst>
          </p:cNvPr>
          <p:cNvSpPr txBox="1"/>
          <p:nvPr/>
        </p:nvSpPr>
        <p:spPr>
          <a:xfrm>
            <a:off x="6554674" y="6178407"/>
            <a:ext cx="2280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อัตราป่วย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0.1 – 24.9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/แสน</a:t>
            </a:r>
            <a:endParaRPr kumimoji="0" lang="en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F44152-277B-8C8F-3D01-0F40F87F622E}"/>
              </a:ext>
            </a:extLst>
          </p:cNvPr>
          <p:cNvSpPr/>
          <p:nvPr/>
        </p:nvSpPr>
        <p:spPr>
          <a:xfrm>
            <a:off x="6207219" y="6586186"/>
            <a:ext cx="259492" cy="2289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E46BFC-3A6E-D2B1-D82F-73B33D5F8BA8}"/>
              </a:ext>
            </a:extLst>
          </p:cNvPr>
          <p:cNvSpPr txBox="1"/>
          <p:nvPr/>
        </p:nvSpPr>
        <p:spPr>
          <a:xfrm>
            <a:off x="6554676" y="6549115"/>
            <a:ext cx="206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ไม่มีผู้ป่วย</a:t>
            </a:r>
            <a:endParaRPr kumimoji="0" lang="en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274930CB-ED63-286A-9604-CC0CD2AE6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08" y="1417264"/>
            <a:ext cx="11994809" cy="310211"/>
          </a:xfrm>
          <a:prstGeom prst="rect">
            <a:avLst/>
          </a:prstGeom>
        </p:spPr>
      </p:pic>
      <p:sp>
        <p:nvSpPr>
          <p:cNvPr id="19" name="TextBox 6">
            <a:extLst>
              <a:ext uri="{FF2B5EF4-FFF2-40B4-BE49-F238E27FC236}">
                <a16:creationId xmlns:a16="http://schemas.microsoft.com/office/drawing/2014/main" id="{6FBE5563-0ABF-4ABC-9F34-BDA5E3F42F1C}"/>
              </a:ext>
            </a:extLst>
          </p:cNvPr>
          <p:cNvSpPr txBox="1"/>
          <p:nvPr/>
        </p:nvSpPr>
        <p:spPr>
          <a:xfrm>
            <a:off x="0" y="6396335"/>
            <a:ext cx="325114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สถานการณ์ จังหวัดอุบลราชธานี</a:t>
            </a: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F25A8B0B-7EFC-DB3A-6787-22045EF7A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871145"/>
              </p:ext>
            </p:extLst>
          </p:nvPr>
        </p:nvGraphicFramePr>
        <p:xfrm>
          <a:off x="130629" y="1716325"/>
          <a:ext cx="11962776" cy="4255304"/>
        </p:xfrm>
        <a:graphic>
          <a:graphicData uri="http://schemas.openxmlformats.org/drawingml/2006/table">
            <a:tbl>
              <a:tblPr/>
              <a:tblGrid>
                <a:gridCol w="494522">
                  <a:extLst>
                    <a:ext uri="{9D8B030D-6E8A-4147-A177-3AD203B41FA5}">
                      <a16:colId xmlns:a16="http://schemas.microsoft.com/office/drawing/2014/main" val="578100162"/>
                    </a:ext>
                  </a:extLst>
                </a:gridCol>
                <a:gridCol w="1259633">
                  <a:extLst>
                    <a:ext uri="{9D8B030D-6E8A-4147-A177-3AD203B41FA5}">
                      <a16:colId xmlns:a16="http://schemas.microsoft.com/office/drawing/2014/main" val="3046398802"/>
                    </a:ext>
                  </a:extLst>
                </a:gridCol>
                <a:gridCol w="1511559">
                  <a:extLst>
                    <a:ext uri="{9D8B030D-6E8A-4147-A177-3AD203B41FA5}">
                      <a16:colId xmlns:a16="http://schemas.microsoft.com/office/drawing/2014/main" val="1243156067"/>
                    </a:ext>
                  </a:extLst>
                </a:gridCol>
                <a:gridCol w="1903445">
                  <a:extLst>
                    <a:ext uri="{9D8B030D-6E8A-4147-A177-3AD203B41FA5}">
                      <a16:colId xmlns:a16="http://schemas.microsoft.com/office/drawing/2014/main" val="8151623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1487635656"/>
                    </a:ext>
                  </a:extLst>
                </a:gridCol>
                <a:gridCol w="1343608">
                  <a:extLst>
                    <a:ext uri="{9D8B030D-6E8A-4147-A177-3AD203B41FA5}">
                      <a16:colId xmlns:a16="http://schemas.microsoft.com/office/drawing/2014/main" val="783475157"/>
                    </a:ext>
                  </a:extLst>
                </a:gridCol>
                <a:gridCol w="1763486">
                  <a:extLst>
                    <a:ext uri="{9D8B030D-6E8A-4147-A177-3AD203B41FA5}">
                      <a16:colId xmlns:a16="http://schemas.microsoft.com/office/drawing/2014/main" val="777449133"/>
                    </a:ext>
                  </a:extLst>
                </a:gridCol>
                <a:gridCol w="2641495">
                  <a:extLst>
                    <a:ext uri="{9D8B030D-6E8A-4147-A177-3AD203B41FA5}">
                      <a16:colId xmlns:a16="http://schemas.microsoft.com/office/drawing/2014/main" val="2678337133"/>
                    </a:ext>
                  </a:extLst>
                </a:gridCol>
              </a:tblGrid>
              <a:tr h="3515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โขงเจียม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79.9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785291"/>
                  </a:ext>
                </a:extLst>
              </a:tr>
              <a:tr h="3515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เขื่องใน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78.6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211037"/>
                  </a:ext>
                </a:extLst>
              </a:tr>
              <a:tr h="3515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ทุ่งศรีอุดม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481822"/>
                  </a:ext>
                </a:extLst>
              </a:tr>
              <a:tr h="3885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พิบูลมังสาหาร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008308"/>
                  </a:ext>
                </a:extLst>
              </a:tr>
              <a:tr h="3515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18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วารินชำราบ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49.2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78291"/>
                  </a:ext>
                </a:extLst>
              </a:tr>
              <a:tr h="3515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สว่างวีระวงศ์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44.9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249580"/>
                  </a:ext>
                </a:extLst>
              </a:tr>
              <a:tr h="3515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20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เมืองอุบลราชธานี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44.5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72455"/>
                  </a:ext>
                </a:extLst>
              </a:tr>
              <a:tr h="3515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21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สำโรง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51691"/>
                  </a:ext>
                </a:extLst>
              </a:tr>
              <a:tr h="3515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22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นาตาล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00337"/>
                  </a:ext>
                </a:extLst>
              </a:tr>
              <a:tr h="3515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23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นาจะหลวย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051699"/>
                  </a:ext>
                </a:extLst>
              </a:tr>
              <a:tr h="3515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24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ตระการพืชผล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874314"/>
                  </a:ext>
                </a:extLst>
              </a:tr>
              <a:tr h="3515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</a:t>
                      </a:r>
                    </a:p>
                  </a:txBody>
                  <a:tcPr marL="6698" marR="6698" marT="66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กุดข้าวปุ้น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064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64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8F71D-1C40-F8BE-5DE0-DE85F7284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2571654D-8B83-4A64-AF4B-99B464CF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083" y="495273"/>
            <a:ext cx="6793848" cy="7017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สถานการณ์โรคไข้เลือดออก  อำเภอน้ำขุ่น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2767D8-AEFB-7F51-4BB4-A0021151EF6B}"/>
              </a:ext>
            </a:extLst>
          </p:cNvPr>
          <p:cNvSpPr txBox="1"/>
          <p:nvPr/>
        </p:nvSpPr>
        <p:spPr>
          <a:xfrm>
            <a:off x="1775520" y="1497895"/>
            <a:ext cx="871296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D3E10A36-D99C-25A2-51DA-1D81FA4D5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896559"/>
              </p:ext>
            </p:extLst>
          </p:nvPr>
        </p:nvGraphicFramePr>
        <p:xfrm>
          <a:off x="1991545" y="1772816"/>
          <a:ext cx="8208911" cy="4341912"/>
        </p:xfrm>
        <a:graphic>
          <a:graphicData uri="http://schemas.openxmlformats.org/drawingml/2006/table">
            <a:tbl>
              <a:tblPr/>
              <a:tblGrid>
                <a:gridCol w="1921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9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9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79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101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h-TH" sz="54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imals 1" pitchFamily="2" charset="2"/>
                          <a:cs typeface="TH SarabunPSK" pitchFamily="34" charset="-34"/>
                        </a:rPr>
                        <a:t>สถานการณ์โรคไข้เลือดออก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01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ประจำสัปดาห์ที่  40 ปี  2568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01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(ข้อมูล  ณ  วันที่ 1 ตุลาคม 2568)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81"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imals 1" pitchFamily="2" charset="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8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imals 1" pitchFamily="2" charset="2"/>
                          <a:cs typeface="TH SarabunPSK" pitchFamily="34" charset="-34"/>
                        </a:rPr>
                        <a:t>ป่วย (ราย)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8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imals 1" pitchFamily="2" charset="2"/>
                          <a:cs typeface="TH SarabunPSK" pitchFamily="34" charset="-34"/>
                        </a:rPr>
                        <a:t>ตาย(ราย)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8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imals 1" pitchFamily="2" charset="2"/>
                          <a:cs typeface="TH SarabunPSK" pitchFamily="34" charset="-34"/>
                        </a:rPr>
                        <a:t>อัตราป่วยต่อแสน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195.28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404.67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8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imals 1" pitchFamily="2" charset="2"/>
                          <a:cs typeface="TH SarabunPSK" pitchFamily="34" charset="-34"/>
                        </a:rPr>
                        <a:t>อัตราป่วยตาย(%)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th-TH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5" name="Picture 1">
            <a:extLst>
              <a:ext uri="{FF2B5EF4-FFF2-40B4-BE49-F238E27FC236}">
                <a16:creationId xmlns:a16="http://schemas.microsoft.com/office/drawing/2014/main" id="{2FFB10CB-735E-2939-6C17-5E0FC1C4B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3" t="17460" r="45897" b="68055"/>
          <a:stretch/>
        </p:blipFill>
        <p:spPr bwMode="auto">
          <a:xfrm>
            <a:off x="2063552" y="1807029"/>
            <a:ext cx="1368152" cy="126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13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8B492-2F23-E433-E32A-EE7A50869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3">
            <a:extLst>
              <a:ext uri="{FF2B5EF4-FFF2-40B4-BE49-F238E27FC236}">
                <a16:creationId xmlns:a16="http://schemas.microsoft.com/office/drawing/2014/main" id="{01E16CEF-7ED0-852A-7578-0E16BC158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694" y="6224240"/>
            <a:ext cx="406330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s" pitchFamily="18" charset="-34"/>
                <a:ea typeface="+mn-ea"/>
                <a:cs typeface="Angsana News" pitchFamily="18" charset="-34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s" pitchFamily="18" charset="-34"/>
                <a:ea typeface="+mn-ea"/>
                <a:cs typeface="Angsana News" pitchFamily="18" charset="-34"/>
              </a:rPr>
              <a:t>1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s" pitchFamily="18" charset="-34"/>
                <a:ea typeface="+mn-ea"/>
                <a:cs typeface="Angsana News" pitchFamily="18" charset="-34"/>
              </a:rPr>
              <a:t> มกราคม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s" pitchFamily="18" charset="-34"/>
                <a:ea typeface="+mn-ea"/>
                <a:cs typeface="Angsana News" pitchFamily="18" charset="-34"/>
              </a:rPr>
              <a:t>2568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s" pitchFamily="18" charset="-34"/>
                <a:ea typeface="+mn-ea"/>
                <a:cs typeface="Angsana News" pitchFamily="18" charset="-34"/>
              </a:rPr>
              <a:t>ถึง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s" pitchFamily="18" charset="-34"/>
                <a:ea typeface="+mn-ea"/>
                <a:cs typeface="Angsana News" pitchFamily="18" charset="-34"/>
              </a:rPr>
              <a:t>1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s" pitchFamily="18" charset="-34"/>
                <a:ea typeface="+mn-ea"/>
                <a:cs typeface="Angsana News" pitchFamily="18" charset="-34"/>
              </a:rPr>
              <a:t>ตุลาคม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s" pitchFamily="18" charset="-34"/>
                <a:ea typeface="+mn-ea"/>
                <a:cs typeface="Angsana News" pitchFamily="18" charset="-34"/>
              </a:rPr>
              <a:t>2568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gsana News" pitchFamily="18" charset="-34"/>
              <a:ea typeface="+mn-ea"/>
              <a:cs typeface="Angsana News" pitchFamily="18" charset="-34"/>
            </a:endParaRPr>
          </a:p>
        </p:txBody>
      </p:sp>
      <p:graphicFrame>
        <p:nvGraphicFramePr>
          <p:cNvPr id="3" name="ตัวแทนเนื้อหา 2">
            <a:extLst>
              <a:ext uri="{FF2B5EF4-FFF2-40B4-BE49-F238E27FC236}">
                <a16:creationId xmlns:a16="http://schemas.microsoft.com/office/drawing/2014/main" id="{84F48C33-76F4-0B17-0111-CFDB98E222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476909"/>
              </p:ext>
            </p:extLst>
          </p:nvPr>
        </p:nvGraphicFramePr>
        <p:xfrm>
          <a:off x="2783632" y="980728"/>
          <a:ext cx="6624736" cy="432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1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3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จำนวนผู้ป่วยไข้เลือดออกแยกรายตำบล ปี256</a:t>
                      </a:r>
                      <a:r>
                        <a:rPr lang="en-US" sz="2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ตำบล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ขี้เหล็ก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ตาเกา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ไพบูลย์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โคกสะอาด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dk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962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091E5-5A77-E940-BC1D-6F5DDFE6E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3">
            <a:extLst>
              <a:ext uri="{FF2B5EF4-FFF2-40B4-BE49-F238E27FC236}">
                <a16:creationId xmlns:a16="http://schemas.microsoft.com/office/drawing/2014/main" id="{82BE8656-A4E4-B92C-08BD-23EDBD5C4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694" y="6224240"/>
            <a:ext cx="406330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s" pitchFamily="18" charset="-34"/>
                <a:ea typeface="+mn-ea"/>
                <a:cs typeface="Angsana News" pitchFamily="18" charset="-34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s" pitchFamily="18" charset="-34"/>
                <a:ea typeface="+mn-ea"/>
                <a:cs typeface="Angsana News" pitchFamily="18" charset="-34"/>
              </a:rPr>
              <a:t>1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s" pitchFamily="18" charset="-34"/>
                <a:ea typeface="+mn-ea"/>
                <a:cs typeface="Angsana News" pitchFamily="18" charset="-34"/>
              </a:rPr>
              <a:t> มกราคม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s" pitchFamily="18" charset="-34"/>
                <a:ea typeface="+mn-ea"/>
                <a:cs typeface="Angsana News" pitchFamily="18" charset="-34"/>
              </a:rPr>
              <a:t>2568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s" pitchFamily="18" charset="-34"/>
                <a:ea typeface="+mn-ea"/>
                <a:cs typeface="Angsana News" pitchFamily="18" charset="-34"/>
              </a:rPr>
              <a:t>ถึง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s" pitchFamily="18" charset="-34"/>
                <a:ea typeface="+mn-ea"/>
                <a:cs typeface="Angsana News" pitchFamily="18" charset="-34"/>
              </a:rPr>
              <a:t>1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s" pitchFamily="18" charset="-34"/>
                <a:ea typeface="+mn-ea"/>
                <a:cs typeface="Angsana News" pitchFamily="18" charset="-34"/>
              </a:rPr>
              <a:t>ตุลาคม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s" pitchFamily="18" charset="-34"/>
                <a:ea typeface="+mn-ea"/>
                <a:cs typeface="Angsana News" pitchFamily="18" charset="-34"/>
              </a:rPr>
              <a:t>2568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gsana News" pitchFamily="18" charset="-34"/>
              <a:ea typeface="+mn-ea"/>
              <a:cs typeface="Angsana News" pitchFamily="18" charset="-34"/>
            </a:endParaRPr>
          </a:p>
        </p:txBody>
      </p:sp>
      <p:graphicFrame>
        <p:nvGraphicFramePr>
          <p:cNvPr id="3" name="ตัวแทนเนื้อหา 2">
            <a:extLst>
              <a:ext uri="{FF2B5EF4-FFF2-40B4-BE49-F238E27FC236}">
                <a16:creationId xmlns:a16="http://schemas.microsoft.com/office/drawing/2014/main" id="{36F4D348-53A9-09C4-92EA-07F9BF65D7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41924"/>
              </p:ext>
            </p:extLst>
          </p:nvPr>
        </p:nvGraphicFramePr>
        <p:xfrm>
          <a:off x="2783632" y="980728"/>
          <a:ext cx="6624736" cy="4667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1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3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63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จำนวนผู้ป่วยไข้เลือดออกแยกรายหน่วยบริการ ปี256</a:t>
                      </a:r>
                      <a:r>
                        <a:rPr lang="en-US" sz="2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63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63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รพ.สต.ขี้เหล็ก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6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PCU 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น้ำขุ่น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63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รพ.สต.น้ำขุ่น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63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รพ.สต.สามแยกวังเสือ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63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รพ.สต.ดอนโมกข์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4586879"/>
                  </a:ext>
                </a:extLst>
              </a:tr>
              <a:tr h="51863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รพ.สต.โคกสะอาด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2835954"/>
                  </a:ext>
                </a:extLst>
              </a:tr>
              <a:tr h="51863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รพ.สต.โนนยาง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2724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303186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 Sarabun New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634</Words>
  <Application>Microsoft Office PowerPoint</Application>
  <PresentationFormat>แบบจอกว้าง</PresentationFormat>
  <Paragraphs>344</Paragraphs>
  <Slides>16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8" baseType="lpstr">
      <vt:lpstr>Malgun Gothic</vt:lpstr>
      <vt:lpstr>Angsana News</vt:lpstr>
      <vt:lpstr>Animals 1</vt:lpstr>
      <vt:lpstr>Arial</vt:lpstr>
      <vt:lpstr>Calibri</vt:lpstr>
      <vt:lpstr>Calibri Light</vt:lpstr>
      <vt:lpstr>Tahoma</vt:lpstr>
      <vt:lpstr>TH Sarabun New</vt:lpstr>
      <vt:lpstr>TH SarabunPSK</vt:lpstr>
      <vt:lpstr>1_Cover and End Slide Master</vt:lpstr>
      <vt:lpstr>ธีมของ Office</vt:lpstr>
      <vt:lpstr>Office Theme</vt:lpstr>
      <vt:lpstr>งานนำเสนอ PowerPoint</vt:lpstr>
      <vt:lpstr>งานนำเสนอ PowerPoint</vt:lpstr>
      <vt:lpstr>งานนำเสนอ PowerPoint</vt:lpstr>
      <vt:lpstr>สถานการณ์โรคไข้เลือดออก จังหวัดอุบลราชธานี  เปรียบเทียบตามช่วงเวลาเดียวกันย้อนหลัง 5 ปี สัปดาห์ที่ 40</vt:lpstr>
      <vt:lpstr>ผู้ป่วยไข้เลือดออก จังหวัดอุบลราชธานี  จำแนกรายอำเภอ ปี 2568</vt:lpstr>
      <vt:lpstr>งานนำเสนอ PowerPoint</vt:lpstr>
      <vt:lpstr>สถานการณ์โรคไข้เลือดออก  อำเภอน้ำขุ่น  </vt:lpstr>
      <vt:lpstr>งานนำเสนอ PowerPoint</vt:lpstr>
      <vt:lpstr>งานนำเสนอ PowerPoint</vt:lpstr>
      <vt:lpstr>โ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ACER</cp:lastModifiedBy>
  <cp:revision>1950</cp:revision>
  <cp:lastPrinted>2023-01-04T11:05:00Z</cp:lastPrinted>
  <dcterms:created xsi:type="dcterms:W3CDTF">2021-01-11T14:02:00Z</dcterms:created>
  <dcterms:modified xsi:type="dcterms:W3CDTF">2025-10-07T03:48:22Z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B93A056AA06645708A80869425A55579_13</vt:lpwstr>
  </property>
  <property fmtid="{D5CDD505-2E9C-101B-9397-08002B2CF9AE}" pid="3" name="KSOProductBuildVer">
    <vt:lpwstr>1033-12.2.0.20795</vt:lpwstr>
  </property>
</Properties>
</file>