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239" r:id="rId2"/>
    <p:sldId id="10253" r:id="rId3"/>
    <p:sldId id="10251" r:id="rId4"/>
    <p:sldId id="10206" r:id="rId5"/>
    <p:sldId id="10210" r:id="rId6"/>
    <p:sldId id="10247" r:id="rId7"/>
    <p:sldId id="261" r:id="rId8"/>
    <p:sldId id="10254" r:id="rId9"/>
    <p:sldId id="10255" r:id="rId10"/>
    <p:sldId id="10256" r:id="rId11"/>
    <p:sldId id="258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58DF-FCC9-414A-B2A3-0D51EED78A39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B5D8C-E6F2-4522-91B7-127C838847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506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15B6-CD4F-406A-96A0-49645C1F3692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85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15B6-CD4F-406A-96A0-49645C1F3692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668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D6CB2-40C7-6725-4523-B48FC4942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A1AF0-BDAA-1755-17D4-489AD1F46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94224E-712B-0E21-F457-9008933BE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85BAD-3E81-10C5-870B-309886DF6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15B6-CD4F-406A-96A0-49645C1F3692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566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41863F-CE70-B371-9527-DF8212320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13A8704-278E-3B52-9A74-8E475DACF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1DB3F91-743C-00C2-CE8A-AD9B9D20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9D-EB87-4F4B-BB90-1F4667251FA4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633D65-8285-BD67-724D-97B799F1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487E2B7-A5F2-50B7-F165-B7D96054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138-036C-4E2C-8BB8-1C09996CE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19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9FAD20-54DB-AF86-87D7-DD72B744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E2E1D8B-DFAB-85F9-673F-DAAD371B4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DFED433-0763-46EC-8F36-97AFDF7B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9D-EB87-4F4B-BB90-1F4667251FA4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BE6546A-D81B-CA3C-3A26-F090C79C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8B291BB-6037-9CB8-F796-31512455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138-036C-4E2C-8BB8-1C09996CE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492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13F8FA4-564E-2C6F-2F28-D99E8EEC4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24E905D-C089-0DE3-F266-566544ADD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D5698FE-5719-243A-7477-6DEA165A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9D-EB87-4F4B-BB90-1F4667251FA4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DDE9981-A6A0-52EC-9E90-7F03D2E2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8C546D-16FB-A2F4-158A-5ABED154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138-036C-4E2C-8BB8-1C09996CE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80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0AC6B8-39A9-DF11-30EB-16CC4DCC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8A1BFD2-952D-5D90-25D6-6425084C9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5C9597C-105C-B2C3-14B2-4FE66268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9D-EB87-4F4B-BB90-1F4667251FA4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397FBF4-3529-C5BB-7633-F4F43127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B80C9A6-19F8-26D4-6809-333916CC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138-036C-4E2C-8BB8-1C09996CE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875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3E3E9D-0DED-0698-CE97-18DD811F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7EF6FD0-287C-D892-18B7-D6F44378A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7AE013A-A045-AF09-EF72-9002FFD9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9D-EB87-4F4B-BB90-1F4667251FA4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6D4B5DC-31F5-3871-BD9C-6E06617F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DD21A14-2EFD-89AD-72F6-2AE2CAC0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138-036C-4E2C-8BB8-1C09996CE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455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CD546D-1E87-51CF-E36D-79197253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642F82C-31BA-28AE-5E66-03017AAD9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94A910B-FB07-BB41-42B4-1D3AC490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538860B-170A-D629-DE26-8416929F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9D-EB87-4F4B-BB90-1F4667251FA4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D0E3325-FB79-E79E-9393-EB549C03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6EF4051-983F-AD76-4103-5035B8E3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138-036C-4E2C-8BB8-1C09996CE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63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134DE4-0D16-AA79-BE1E-A8A70F5D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06FD032-9E6E-10C2-9B06-FA980651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0CEFE63-848F-D334-FA25-94417950A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2230485-E035-D064-247A-CFE69D04D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CBCED9C-A4D0-B5FC-3B67-D3A4C8AED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B024576-3225-0F94-01BB-3F91C37C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9D-EB87-4F4B-BB90-1F4667251FA4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BD57750-12F3-75C1-FB82-46DB2A4B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36E2E59A-D397-378E-B010-E30A54FF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138-036C-4E2C-8BB8-1C09996CE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523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014D0E-E230-C263-8B42-BA5D3AD4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460C581-3C6D-F9DB-C503-AEBF58D8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9D-EB87-4F4B-BB90-1F4667251FA4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0CC1D5D-29F0-11F7-2345-B24853A4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5DAF3FC-AB35-132A-BAA2-8BC4BD85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138-036C-4E2C-8BB8-1C09996CE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93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45AF0CC2-FDE3-C8ED-D2A7-C511919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9D-EB87-4F4B-BB90-1F4667251FA4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401239D-436C-1172-4F3F-B845DCB8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2A2FF54-EA53-0468-4D79-305CEDBC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138-036C-4E2C-8BB8-1C09996CE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74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66566B3-9549-CF75-9711-905976DE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0EA9C01-4041-D476-8983-B3E824F3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DD820E6-0E69-70A6-3F5B-74C798299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D4B8C65-116C-7911-DCD9-950AA540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9D-EB87-4F4B-BB90-1F4667251FA4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88E2822-65E1-2D69-DF59-71DD9797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58ECBB0-041B-BF98-33CA-6F5488C2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138-036C-4E2C-8BB8-1C09996CE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93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C2AD5D-F6C0-B311-6E10-134D3407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248FBA4-28C9-2D6A-5519-1FA51F9C6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FB516D9-0851-AEA7-FF48-E8FFA2FB0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B5D6359-F6BA-A8A0-C17F-84D5CDF3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9D-EB87-4F4B-BB90-1F4667251FA4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02A38E8-D01F-6F9A-B63A-8B298638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BA99A8D-8A5F-9AB7-D37F-DFAE15A5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138-036C-4E2C-8BB8-1C09996CE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086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A3838E0-F363-F82F-BD8B-4B8118F8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23FBE11-8C5A-9B7F-3110-F6933E61F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519F468-28D5-C8EF-3895-D6FABF6D0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F79D-EB87-4F4B-BB90-1F4667251FA4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5BCC58D-E547-9733-A5E8-A8AB0AA78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C0D2DB-B8B8-D23C-AE2F-14A03FF4E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1138-036C-4E2C-8BB8-1C09996CE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128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58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164867" y="209176"/>
            <a:ext cx="1651917" cy="1632134"/>
          </a:xfrm>
          <a:custGeom>
            <a:avLst/>
            <a:gdLst/>
            <a:ahLst/>
            <a:cxnLst/>
            <a:rect l="l" t="t" r="r" b="b"/>
            <a:pathLst>
              <a:path w="2477876" h="2448201">
                <a:moveTo>
                  <a:pt x="0" y="0"/>
                </a:moveTo>
                <a:lnTo>
                  <a:pt x="2477876" y="0"/>
                </a:lnTo>
                <a:lnTo>
                  <a:pt x="2477876" y="2448201"/>
                </a:lnTo>
                <a:lnTo>
                  <a:pt x="0" y="2448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32681" y="2179226"/>
            <a:ext cx="11081483" cy="2888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8"/>
              </a:lnSpc>
              <a:spcAft>
                <a:spcPts val="600"/>
              </a:spcAft>
            </a:pPr>
            <a:r>
              <a:rPr lang="en-US" sz="5334" b="1" dirty="0" err="1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สถานการณ์</a:t>
            </a:r>
            <a:r>
              <a:rPr lang="th-TH" sz="5334" b="1" dirty="0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โรคติดต่อที่มีความสำคัญสูง และโรคไข้เลือดออก</a:t>
            </a:r>
            <a:endParaRPr lang="en-US" sz="5334" b="1" dirty="0">
              <a:solidFill>
                <a:srgbClr val="004AAD"/>
              </a:solidFill>
              <a:latin typeface="TH Sarabun New" panose="020B0500040200020003" pitchFamily="34" charset="-34"/>
              <a:ea typeface="Sarabun Bold"/>
              <a:cs typeface="TH Sarabun New" panose="020B0500040200020003" pitchFamily="34" charset="-34"/>
              <a:sym typeface="Sarabun Bold"/>
            </a:endParaRPr>
          </a:p>
          <a:p>
            <a:pPr algn="ctr">
              <a:lnSpc>
                <a:spcPts val="5088"/>
              </a:lnSpc>
              <a:spcAft>
                <a:spcPts val="600"/>
              </a:spcAft>
            </a:pPr>
            <a:r>
              <a:rPr lang="en-US" sz="5334" b="1" dirty="0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 </a:t>
            </a:r>
            <a:r>
              <a:rPr lang="en-US" sz="5334" b="1" dirty="0" err="1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จังหวัดอุบลราชธานี</a:t>
            </a:r>
            <a:r>
              <a:rPr lang="en-US" sz="5334" b="1" dirty="0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 </a:t>
            </a:r>
          </a:p>
          <a:p>
            <a:pPr algn="ctr">
              <a:lnSpc>
                <a:spcPts val="5088"/>
              </a:lnSpc>
              <a:spcAft>
                <a:spcPts val="600"/>
              </a:spcAft>
            </a:pPr>
            <a:r>
              <a:rPr lang="en-US" sz="5334" b="1" dirty="0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 </a:t>
            </a:r>
            <a:r>
              <a:rPr lang="en-US" sz="5334" b="1" dirty="0" err="1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สัปดาห์ที่</a:t>
            </a:r>
            <a:r>
              <a:rPr lang="en-US" sz="5334" b="1" dirty="0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 22 </a:t>
            </a:r>
            <a:r>
              <a:rPr lang="en-US" sz="5334" b="1" dirty="0" err="1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พ.ศ</a:t>
            </a:r>
            <a:r>
              <a:rPr lang="en-US" sz="5334" b="1" dirty="0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. 2569</a:t>
            </a:r>
          </a:p>
          <a:p>
            <a:pPr algn="ctr">
              <a:lnSpc>
                <a:spcPts val="5088"/>
              </a:lnSpc>
              <a:spcAft>
                <a:spcPts val="600"/>
              </a:spcAft>
            </a:pPr>
            <a:r>
              <a:rPr lang="th-TH" sz="5334" b="1" dirty="0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(1 มกราคม –  1 มิถุนายน 2569)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29427" y="5679732"/>
            <a:ext cx="5125780" cy="95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7"/>
              </a:lnSpc>
              <a:spcAft>
                <a:spcPts val="600"/>
              </a:spcAft>
            </a:pPr>
            <a:r>
              <a:rPr lang="en-US" sz="3600" b="1" dirty="0" err="1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กลุ่มงานควบคุมโรคติดต่อ</a:t>
            </a:r>
            <a:endParaRPr lang="en-US" sz="3600" b="1" dirty="0">
              <a:solidFill>
                <a:srgbClr val="004AAD"/>
              </a:solidFill>
              <a:latin typeface="TH Sarabun New" panose="020B0500040200020003" pitchFamily="34" charset="-34"/>
              <a:ea typeface="Sarabun Bold"/>
              <a:cs typeface="TH Sarabun New" panose="020B0500040200020003" pitchFamily="34" charset="-34"/>
              <a:sym typeface="Sarabun Bold"/>
            </a:endParaRPr>
          </a:p>
          <a:p>
            <a:pPr algn="ctr">
              <a:lnSpc>
                <a:spcPts val="3327"/>
              </a:lnSpc>
              <a:spcAft>
                <a:spcPts val="600"/>
              </a:spcAft>
            </a:pPr>
            <a:r>
              <a:rPr lang="en-US" sz="3600" b="1" dirty="0" err="1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สำนักงานสาธารณสุขจังหวัดอุบลราชธานี</a:t>
            </a:r>
            <a:endParaRPr lang="en-US" sz="3600" b="1" dirty="0">
              <a:solidFill>
                <a:srgbClr val="004AAD"/>
              </a:solidFill>
              <a:latin typeface="TH Sarabun New" panose="020B0500040200020003" pitchFamily="34" charset="-34"/>
              <a:ea typeface="Sarabun Bold"/>
              <a:cs typeface="TH Sarabun New" panose="020B0500040200020003" pitchFamily="34" charset="-34"/>
              <a:sym typeface="Sarabun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1A6A407B-0AF6-72CD-AD35-E3562985B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771" t="30786" b="5524"/>
          <a:stretch>
            <a:fillRect/>
          </a:stretch>
        </p:blipFill>
        <p:spPr>
          <a:xfrm>
            <a:off x="98474" y="211015"/>
            <a:ext cx="11971605" cy="64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2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F504C7-BBAE-9A3F-3781-DE0E1BA1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56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ร้อยละความครอบคลุมวัคซีน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MMR2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ในเด็กอายุ 2 ปี (ร้อยละ 95)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30119F9-E0F0-D308-1504-E96DD13CF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1575582"/>
            <a:ext cx="11324492" cy="42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1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345B054-A157-2D96-8937-C99EB24C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2</a:t>
            </a:fld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3AF6D18-A0F7-BB09-FF29-918E79AA0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6"/>
            <a:ext cx="12192000" cy="68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9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5C848F4-68EC-9C16-2F57-911C22E8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E70825F-2F90-0E35-FE8C-C7C34B3F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"/>
            <a:ext cx="12192000" cy="6856507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97F57415-851A-A2CA-A9A4-C3B92DFC0E61}"/>
              </a:ext>
            </a:extLst>
          </p:cNvPr>
          <p:cNvSpPr txBox="1"/>
          <p:nvPr/>
        </p:nvSpPr>
        <p:spPr>
          <a:xfrm>
            <a:off x="9763125" y="-17929"/>
            <a:ext cx="242887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 ระดับประเทศ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327726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D336-6EC7-4356-8A9A-4DE682FE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6" y="0"/>
            <a:ext cx="11280711" cy="16235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สถานการณ์โรคไข้เลือดออก  จังหวัดอุบลราชธานี </a:t>
            </a:r>
            <a:b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เปรียบเทียบตามช่วงเวลาเดียวกันย้อนหลัง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5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ปี</a:t>
            </a:r>
            <a:b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สัปดาห์ที่  22</a:t>
            </a:r>
            <a:endParaRPr lang="th-TH" sz="3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F8749-8841-46F9-8DDC-F90CEB5551B5}"/>
              </a:ext>
            </a:extLst>
          </p:cNvPr>
          <p:cNvSpPr txBox="1"/>
          <p:nvPr/>
        </p:nvSpPr>
        <p:spPr>
          <a:xfrm>
            <a:off x="0" y="6396335"/>
            <a:ext cx="32977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สถานการณ์ จังหวัดอุบลราชธานี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D1F00-C40A-0C14-8CFD-699D6D53A0C6}"/>
              </a:ext>
            </a:extLst>
          </p:cNvPr>
          <p:cNvSpPr txBox="1"/>
          <p:nvPr/>
        </p:nvSpPr>
        <p:spPr>
          <a:xfrm>
            <a:off x="1648893" y="5436705"/>
            <a:ext cx="8736078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จำนวนผู้ป่วย  พ.ศ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2569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น้อยกว่า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พ.ศ.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2568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ณ  ช่วงเวลาเดียวกัน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2.5 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เท่า</a:t>
            </a:r>
            <a:endParaRPr kumimoji="0" lang="th-TH" sz="2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60E3E-954A-8408-007B-A29F08543747}"/>
              </a:ext>
            </a:extLst>
          </p:cNvPr>
          <p:cNvSpPr txBox="1"/>
          <p:nvPr/>
        </p:nvSpPr>
        <p:spPr>
          <a:xfrm>
            <a:off x="7794068" y="6396335"/>
            <a:ext cx="404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ที่มา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: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ฐานข้อมูล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 DDS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กองระบาดวิทยา กระทรวงสาธารณสุข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EF8C0F8-22DB-56E3-F2A8-6C65EC360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6" y="1695723"/>
            <a:ext cx="11299619" cy="35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4DAEFB-0891-45D9-80CD-B3D7FADB918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861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ผู้ป่วยไข้เลือดออก จังหวัดอุบลราชธานี จำแนกรายอำเภอ ปี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2569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สัปดาห์ที่ 22 </a:t>
            </a:r>
            <a:endParaRPr lang="en-US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741AB-31C5-4767-800D-6B75AB623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1" y="94455"/>
            <a:ext cx="964249" cy="9541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260664-BFA9-8CB7-831D-8C3942D32A5F}"/>
              </a:ext>
            </a:extLst>
          </p:cNvPr>
          <p:cNvSpPr/>
          <p:nvPr/>
        </p:nvSpPr>
        <p:spPr>
          <a:xfrm>
            <a:off x="3385751" y="6248433"/>
            <a:ext cx="259492" cy="2289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F36AD-2A9C-73E3-A834-EF415D3F5F6E}"/>
              </a:ext>
            </a:extLst>
          </p:cNvPr>
          <p:cNvSpPr txBox="1"/>
          <p:nvPr/>
        </p:nvSpPr>
        <p:spPr>
          <a:xfrm>
            <a:off x="3733208" y="6211362"/>
            <a:ext cx="266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อัตราป่วยมากกว่า  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50.0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/แสนประชากร</a:t>
            </a:r>
            <a:endParaRPr lang="en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25F8C9-242D-5C89-BE64-B4B10CDD91C7}"/>
              </a:ext>
            </a:extLst>
          </p:cNvPr>
          <p:cNvSpPr/>
          <p:nvPr/>
        </p:nvSpPr>
        <p:spPr>
          <a:xfrm>
            <a:off x="3385751" y="6525739"/>
            <a:ext cx="259492" cy="22892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73267-74E3-E99E-6ECA-555AF39A3FD1}"/>
              </a:ext>
            </a:extLst>
          </p:cNvPr>
          <p:cNvSpPr txBox="1"/>
          <p:nvPr/>
        </p:nvSpPr>
        <p:spPr>
          <a:xfrm>
            <a:off x="3733208" y="6488668"/>
            <a:ext cx="259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อัตราป่วย 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25.0 -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 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49.9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/แสนประชากร</a:t>
            </a:r>
            <a:endParaRPr lang="en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7FA02-A4D7-69D1-4E70-963E88A05BAB}"/>
              </a:ext>
            </a:extLst>
          </p:cNvPr>
          <p:cNvSpPr/>
          <p:nvPr/>
        </p:nvSpPr>
        <p:spPr>
          <a:xfrm>
            <a:off x="6612465" y="6215478"/>
            <a:ext cx="259492" cy="2289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BACCEF-9C0A-8792-0B41-6BA065250607}"/>
              </a:ext>
            </a:extLst>
          </p:cNvPr>
          <p:cNvSpPr txBox="1"/>
          <p:nvPr/>
        </p:nvSpPr>
        <p:spPr>
          <a:xfrm>
            <a:off x="6876795" y="6178407"/>
            <a:ext cx="259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อัตราป่วย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0.1 – 24.9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/แสนประชากร</a:t>
            </a:r>
            <a:endParaRPr lang="en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F44152-277B-8C8F-3D01-0F40F87F622E}"/>
              </a:ext>
            </a:extLst>
          </p:cNvPr>
          <p:cNvSpPr/>
          <p:nvPr/>
        </p:nvSpPr>
        <p:spPr>
          <a:xfrm>
            <a:off x="6612468" y="6513449"/>
            <a:ext cx="259492" cy="228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E46BFC-3A6E-D2B1-D82F-73B33D5F8BA8}"/>
              </a:ext>
            </a:extLst>
          </p:cNvPr>
          <p:cNvSpPr txBox="1"/>
          <p:nvPr/>
        </p:nvSpPr>
        <p:spPr>
          <a:xfrm>
            <a:off x="6959925" y="6465987"/>
            <a:ext cx="206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ไม่มีผู้ป่วย</a:t>
            </a:r>
            <a:endParaRPr lang="en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6FBE5563-0ABF-4ABC-9F34-BDA5E3F42F1C}"/>
              </a:ext>
            </a:extLst>
          </p:cNvPr>
          <p:cNvSpPr txBox="1"/>
          <p:nvPr/>
        </p:nvSpPr>
        <p:spPr>
          <a:xfrm>
            <a:off x="0" y="6396335"/>
            <a:ext cx="325114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 จังหวัดอุบลราชธานี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A782394D-F641-BA74-506E-D5115EF628D1}"/>
              </a:ext>
            </a:extLst>
          </p:cNvPr>
          <p:cNvSpPr txBox="1"/>
          <p:nvPr/>
        </p:nvSpPr>
        <p:spPr>
          <a:xfrm>
            <a:off x="7576458" y="5623185"/>
            <a:ext cx="452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กองโรคติดต่อนำโดยแมลง  กรมควบคุมโรค  กระทรวงสาธารณสุข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6339D60-8F1B-1A99-441F-8F84E2CC2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6" y="1657370"/>
            <a:ext cx="12101804" cy="37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4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E6232-0F7C-D495-3054-3FD49EAC6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2CB12A-6A31-5A44-8AF3-EF8DFB6127C2}"/>
              </a:ext>
            </a:extLst>
          </p:cNvPr>
          <p:cNvSpPr txBox="1">
            <a:spLocks/>
          </p:cNvSpPr>
          <p:nvPr/>
        </p:nvSpPr>
        <p:spPr>
          <a:xfrm>
            <a:off x="0" y="13350"/>
            <a:ext cx="12192000" cy="17474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ผู้ป่วยไข้เลือดออก จังหวัดอุบลราชธานี จำแนกรายอำเภอ ปี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2569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สัปดาห์ที่ 22 (ต่อ)</a:t>
            </a:r>
            <a:endParaRPr lang="en-US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4D4FA-1738-401D-A514-752ED6546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1" y="94455"/>
            <a:ext cx="964249" cy="9541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9B30F1-FE9D-EE79-122B-0BEF0B96E4E8}"/>
              </a:ext>
            </a:extLst>
          </p:cNvPr>
          <p:cNvSpPr/>
          <p:nvPr/>
        </p:nvSpPr>
        <p:spPr>
          <a:xfrm>
            <a:off x="3385751" y="6248433"/>
            <a:ext cx="259492" cy="2289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D5370-1C69-6F43-F51F-FB45BDBB6EF5}"/>
              </a:ext>
            </a:extLst>
          </p:cNvPr>
          <p:cNvSpPr txBox="1"/>
          <p:nvPr/>
        </p:nvSpPr>
        <p:spPr>
          <a:xfrm>
            <a:off x="3733208" y="6211362"/>
            <a:ext cx="266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อัตราป่วยมากกว่า  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50.0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/แสนประชากร</a:t>
            </a:r>
            <a:endParaRPr lang="en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1F6B2C-B3C7-83ED-5D03-43C73CBE844F}"/>
              </a:ext>
            </a:extLst>
          </p:cNvPr>
          <p:cNvSpPr/>
          <p:nvPr/>
        </p:nvSpPr>
        <p:spPr>
          <a:xfrm>
            <a:off x="3385751" y="6525739"/>
            <a:ext cx="259492" cy="22892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7111D4-6C17-9429-AE0A-5F943B2C28E0}"/>
              </a:ext>
            </a:extLst>
          </p:cNvPr>
          <p:cNvSpPr txBox="1"/>
          <p:nvPr/>
        </p:nvSpPr>
        <p:spPr>
          <a:xfrm>
            <a:off x="3733208" y="6488668"/>
            <a:ext cx="259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อัตราป่วย 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25.0 -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 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49.9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/แสนประชากร</a:t>
            </a:r>
            <a:endParaRPr lang="en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E38ED-2F4E-7889-7AF0-AFE712E227F8}"/>
              </a:ext>
            </a:extLst>
          </p:cNvPr>
          <p:cNvSpPr/>
          <p:nvPr/>
        </p:nvSpPr>
        <p:spPr>
          <a:xfrm>
            <a:off x="6612465" y="6215478"/>
            <a:ext cx="259492" cy="2289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2D7B3F-7BD2-83AD-8ED7-2637E917657E}"/>
              </a:ext>
            </a:extLst>
          </p:cNvPr>
          <p:cNvSpPr txBox="1"/>
          <p:nvPr/>
        </p:nvSpPr>
        <p:spPr>
          <a:xfrm>
            <a:off x="6876795" y="6178407"/>
            <a:ext cx="259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อัตราป่วย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0.1 – 24.9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/แสนประชากร</a:t>
            </a:r>
            <a:endParaRPr lang="en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A32698-B02D-62C5-D185-79582D90C4FE}"/>
              </a:ext>
            </a:extLst>
          </p:cNvPr>
          <p:cNvSpPr/>
          <p:nvPr/>
        </p:nvSpPr>
        <p:spPr>
          <a:xfrm>
            <a:off x="6612468" y="6513449"/>
            <a:ext cx="259492" cy="228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0BC48-FA4B-914A-67D1-807FEF47905E}"/>
              </a:ext>
            </a:extLst>
          </p:cNvPr>
          <p:cNvSpPr txBox="1"/>
          <p:nvPr/>
        </p:nvSpPr>
        <p:spPr>
          <a:xfrm>
            <a:off x="6959925" y="6465987"/>
            <a:ext cx="206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ไม่มีผู้ป่วย</a:t>
            </a:r>
            <a:endParaRPr lang="en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1DE2731D-5234-AEF5-AFA5-EC44A86B86E3}"/>
              </a:ext>
            </a:extLst>
          </p:cNvPr>
          <p:cNvSpPr txBox="1"/>
          <p:nvPr/>
        </p:nvSpPr>
        <p:spPr>
          <a:xfrm>
            <a:off x="0" y="6396335"/>
            <a:ext cx="325114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 จังหวัดอุบลราชธานี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AD615CC-A030-C0C6-B608-A26306AA8725}"/>
              </a:ext>
            </a:extLst>
          </p:cNvPr>
          <p:cNvSpPr txBox="1"/>
          <p:nvPr/>
        </p:nvSpPr>
        <p:spPr>
          <a:xfrm>
            <a:off x="7511143" y="5749547"/>
            <a:ext cx="4506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กองโรคติดต่อนำโดยแมลง  กรมควบคุม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โรค  กระทรวงสาธารณสุข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45BDE55-53FE-8928-FFC3-C7234CB1F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1" y="1839229"/>
            <a:ext cx="12101804" cy="37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5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D12B3202-CB89-D109-95B2-02976E62E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472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C8655603-6165-6659-268D-8FAD3E74A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10" y="140677"/>
            <a:ext cx="12065390" cy="6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9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4C37B7D5-AD3F-31D0-6061-B9FE12D59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498" t="32079" b="5525"/>
          <a:stretch>
            <a:fillRect/>
          </a:stretch>
        </p:blipFill>
        <p:spPr>
          <a:xfrm>
            <a:off x="309489" y="168812"/>
            <a:ext cx="11690253" cy="65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5743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212</Words>
  <Application>Microsoft Office PowerPoint</Application>
  <PresentationFormat>แบบจอกว้าง</PresentationFormat>
  <Paragraphs>33</Paragraphs>
  <Slides>11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TH Sarabun New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สถานการณ์โรคไข้เลือดออก  จังหวัดอุบลราชธานี  เปรียบเทียบตามช่วงเวลาเดียวกันย้อนหลัง  5  ปี สัปดาห์ที่  22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ร้อยละความครอบคลุมวัคซีน MMR2 ในเด็กอายุ 2 ปี (ร้อยละ 95)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ACER</dc:creator>
  <cp:lastModifiedBy>ACER</cp:lastModifiedBy>
  <cp:revision>14</cp:revision>
  <dcterms:created xsi:type="dcterms:W3CDTF">2026-03-06T06:37:49Z</dcterms:created>
  <dcterms:modified xsi:type="dcterms:W3CDTF">2026-06-05T03:26:40Z</dcterms:modified>
</cp:coreProperties>
</file>